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71" r:id="rId7"/>
    <p:sldId id="305" r:id="rId8"/>
    <p:sldId id="306" r:id="rId9"/>
    <p:sldId id="307" r:id="rId10"/>
    <p:sldId id="261" r:id="rId11"/>
    <p:sldId id="273" r:id="rId12"/>
    <p:sldId id="308" r:id="rId13"/>
    <p:sldId id="309" r:id="rId14"/>
    <p:sldId id="267" r:id="rId15"/>
    <p:sldId id="310" r:id="rId16"/>
    <p:sldId id="266" r:id="rId17"/>
  </p:sldIdLst>
  <p:sldSz cx="9144000" cy="5143500" type="screen16x9"/>
  <p:notesSz cx="6858000" cy="9144000"/>
  <p:embeddedFontLst>
    <p:embeddedFont>
      <p:font typeface="Figtree Black" panose="020B0604020202020204" charset="0"/>
      <p:bold r:id="rId19"/>
      <p:boldItalic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422095-7A5E-4BAF-872A-FF5AB067EAA4}">
  <a:tblStyle styleId="{FA422095-7A5E-4BAF-872A-FF5AB067E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90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>
          <a:extLst>
            <a:ext uri="{FF2B5EF4-FFF2-40B4-BE49-F238E27FC236}">
              <a16:creationId xmlns:a16="http://schemas.microsoft.com/office/drawing/2014/main" id="{BA71C547-08AE-8B69-E589-FA57BD23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>
            <a:extLst>
              <a:ext uri="{FF2B5EF4-FFF2-40B4-BE49-F238E27FC236}">
                <a16:creationId xmlns:a16="http://schemas.microsoft.com/office/drawing/2014/main" id="{06D2432B-C731-3A05-FFC8-9D9E587E2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>
            <a:extLst>
              <a:ext uri="{FF2B5EF4-FFF2-40B4-BE49-F238E27FC236}">
                <a16:creationId xmlns:a16="http://schemas.microsoft.com/office/drawing/2014/main" id="{5219A36B-3768-CA3C-F0E6-9816709B24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16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16BC0EB0-002F-08F2-030F-4F51C164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62B014E7-2D31-8E76-19A8-F7C2D303B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666B5075-402A-6CDC-5498-F45F0FA2C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6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>
          <a:extLst>
            <a:ext uri="{FF2B5EF4-FFF2-40B4-BE49-F238E27FC236}">
              <a16:creationId xmlns:a16="http://schemas.microsoft.com/office/drawing/2014/main" id="{77CB15CB-ED50-4846-DF0E-0F72487C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>
            <a:extLst>
              <a:ext uri="{FF2B5EF4-FFF2-40B4-BE49-F238E27FC236}">
                <a16:creationId xmlns:a16="http://schemas.microsoft.com/office/drawing/2014/main" id="{5CF24769-196D-EEA4-B3F7-064E47D43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>
            <a:extLst>
              <a:ext uri="{FF2B5EF4-FFF2-40B4-BE49-F238E27FC236}">
                <a16:creationId xmlns:a16="http://schemas.microsoft.com/office/drawing/2014/main" id="{88211A2D-131F-1F55-3F86-77E7B710A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9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8C3316AB-8334-8899-35D7-4E248E53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CDEEE2C7-82EF-50B4-2200-7E0466B6B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04567891-D805-452C-7E00-B1C11E531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0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ED40D4E1-9510-21BA-75CC-4C39A448B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>
            <a:extLst>
              <a:ext uri="{FF2B5EF4-FFF2-40B4-BE49-F238E27FC236}">
                <a16:creationId xmlns:a16="http://schemas.microsoft.com/office/drawing/2014/main" id="{4D44FE1E-E0BE-9692-9589-2DA1297CEA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>
            <a:extLst>
              <a:ext uri="{FF2B5EF4-FFF2-40B4-BE49-F238E27FC236}">
                <a16:creationId xmlns:a16="http://schemas.microsoft.com/office/drawing/2014/main" id="{8C6A51F6-FD62-E8B2-6800-A151F0E90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303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EBC180E9-D679-53F3-BEB1-30E9A71F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1C016F20-6855-93BA-378F-DF7709397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8C3E2E97-5485-9846-19BF-05A6F3CB2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6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7" r:id="rId10"/>
    <p:sldLayoutId id="2147483672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l-GR" sz="4000" b="1" dirty="0"/>
              <a:t>Πρόβλεψη Ποιότητας Αέρα στο Πεκίνο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FEEEC-A107-598E-25B4-195F222CD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156" y="4069064"/>
            <a:ext cx="3129640" cy="475800"/>
          </a:xfrm>
        </p:spPr>
        <p:txBody>
          <a:bodyPr/>
          <a:lstStyle/>
          <a:p>
            <a:r>
              <a:rPr lang="el-GR" dirty="0"/>
              <a:t>Βάιος</a:t>
            </a:r>
            <a:r>
              <a:rPr lang="en-US" dirty="0"/>
              <a:t> </a:t>
            </a:r>
            <a:r>
              <a:rPr lang="el-GR" dirty="0"/>
              <a:t>Κωνσταντόπουλος,</a:t>
            </a:r>
            <a:endParaRPr lang="en-US" dirty="0"/>
          </a:p>
          <a:p>
            <a:r>
              <a:rPr lang="en-US" dirty="0"/>
              <a:t>mtn2407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1C9923-48A1-2308-9D82-F185E2598DC8}"/>
              </a:ext>
            </a:extLst>
          </p:cNvPr>
          <p:cNvSpPr txBox="1">
            <a:spLocks/>
          </p:cNvSpPr>
          <p:nvPr/>
        </p:nvSpPr>
        <p:spPr>
          <a:xfrm>
            <a:off x="6087818" y="4069064"/>
            <a:ext cx="312964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l-GR" dirty="0"/>
              <a:t>Απόστολος Βαρελάς,</a:t>
            </a:r>
            <a:endParaRPr lang="en-US" dirty="0"/>
          </a:p>
          <a:p>
            <a:r>
              <a:rPr lang="en-US" dirty="0"/>
              <a:t>mtn240</a:t>
            </a:r>
            <a:r>
              <a:rPr lang="el-GR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F26B3D-B2E9-AC39-71E1-5B38C7C14BA3}"/>
              </a:ext>
            </a:extLst>
          </p:cNvPr>
          <p:cNvSpPr txBox="1"/>
          <p:nvPr/>
        </p:nvSpPr>
        <p:spPr>
          <a:xfrm>
            <a:off x="853070" y="683975"/>
            <a:ext cx="2177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Δυσκολί</a:t>
            </a:r>
            <a:r>
              <a:rPr lang="en-US" b="1" dirty="0"/>
              <a:t>α </a:t>
            </a:r>
            <a:r>
              <a:rPr lang="el-GR" b="1" dirty="0"/>
              <a:t>Πρόβλεψης του </a:t>
            </a:r>
            <a:r>
              <a:rPr lang="en-US" b="1" dirty="0"/>
              <a:t>pm2.5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75C39-DF60-20D2-E6E9-C3D97EC7592B}"/>
              </a:ext>
            </a:extLst>
          </p:cNvPr>
          <p:cNvSpPr txBox="1"/>
          <p:nvPr/>
        </p:nvSpPr>
        <p:spPr>
          <a:xfrm>
            <a:off x="4284294" y="626247"/>
            <a:ext cx="41888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Περ</a:t>
            </a:r>
            <a:r>
              <a:rPr lang="en-US" b="1" dirty="0"/>
              <a:t>αιτέρω Ανάλυση</a:t>
            </a:r>
          </a:p>
          <a:p>
            <a:r>
              <a:rPr lang="el-GR" dirty="0"/>
              <a:t>Α</a:t>
            </a:r>
            <a:r>
              <a:rPr lang="en-US" dirty="0"/>
              <a:t>π</a:t>
            </a:r>
            <a:r>
              <a:rPr lang="en-US" dirty="0" err="1"/>
              <a:t>εικ</a:t>
            </a:r>
            <a:r>
              <a:rPr lang="el-GR" dirty="0"/>
              <a:t>ο</a:t>
            </a:r>
            <a:r>
              <a:rPr lang="en-US" dirty="0"/>
              <a:t>ν</a:t>
            </a:r>
            <a:r>
              <a:rPr lang="el-GR" dirty="0"/>
              <a:t>ί</a:t>
            </a:r>
            <a:r>
              <a:rPr lang="en-US" dirty="0"/>
              <a:t>σ</a:t>
            </a:r>
            <a:r>
              <a:rPr lang="el-GR" dirty="0"/>
              <a:t>αμε</a:t>
            </a:r>
            <a:r>
              <a:rPr lang="en-US" dirty="0"/>
              <a:t> τ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 err="1"/>
              <a:t>δεδομέν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l-GR" dirty="0"/>
              <a:t>για</a:t>
            </a:r>
            <a:r>
              <a:rPr lang="en-US" dirty="0"/>
              <a:t> να </a:t>
            </a:r>
            <a:r>
              <a:rPr lang="en-US" dirty="0" err="1"/>
              <a:t>εντο</a:t>
            </a:r>
            <a:r>
              <a:rPr lang="en-US" dirty="0"/>
              <a:t>πίσουμε συσχετίσεις που θα μπορούσαν να αξιοποιηθούν.</a:t>
            </a:r>
            <a:endParaRPr lang="el-GR" dirty="0"/>
          </a:p>
          <a:p>
            <a:r>
              <a:rPr lang="el-GR" b="1" dirty="0"/>
              <a:t>Αλλαγή σε Πρόβλημα Κατηγοριοποίησης </a:t>
            </a:r>
            <a:endParaRPr lang="en-US" b="1" dirty="0"/>
          </a:p>
          <a:p>
            <a:r>
              <a:rPr lang="el-GR" dirty="0"/>
              <a:t>Πρόβλεψη Αύξησης ή μείωσης του </a:t>
            </a:r>
            <a:r>
              <a:rPr lang="en-US" dirty="0"/>
              <a:t>pm2.5</a:t>
            </a:r>
            <a:r>
              <a:rPr lang="el-G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08443-C8C4-847D-48C0-E3331189ED01}"/>
              </a:ext>
            </a:extLst>
          </p:cNvPr>
          <p:cNvSpPr txBox="1"/>
          <p:nvPr/>
        </p:nvSpPr>
        <p:spPr>
          <a:xfrm>
            <a:off x="5489125" y="3003665"/>
            <a:ext cx="29839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Εφαρμόσαμε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l-G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Μηνι</a:t>
            </a:r>
            <a:r>
              <a:rPr lang="en-US" b="1" dirty="0"/>
              <a:t>αία ανάλυση</a:t>
            </a:r>
            <a:endParaRPr lang="el-G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Ημερήσι</a:t>
            </a:r>
            <a:r>
              <a:rPr lang="en-US" b="1" dirty="0"/>
              <a:t>α ανάλυση</a:t>
            </a:r>
            <a:endParaRPr lang="el-G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Ωρι</a:t>
            </a:r>
            <a:r>
              <a:rPr lang="en-US" b="1" dirty="0"/>
              <a:t>αία ανάλυση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F8F7C2D4-04F6-BCD3-CE2E-54EE159D76E2}"/>
              </a:ext>
            </a:extLst>
          </p:cNvPr>
          <p:cNvSpPr/>
          <p:nvPr/>
        </p:nvSpPr>
        <p:spPr>
          <a:xfrm>
            <a:off x="755098" y="683976"/>
            <a:ext cx="3347003" cy="648142"/>
          </a:xfrm>
          <a:prstGeom prst="rightArrowCallout">
            <a:avLst>
              <a:gd name="adj1" fmla="val 25000"/>
              <a:gd name="adj2" fmla="val 25984"/>
              <a:gd name="adj3" fmla="val 41725"/>
              <a:gd name="adj4" fmla="val 6497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C5EC746A-EE42-FC42-8E5B-5DC25DE7C260}"/>
              </a:ext>
            </a:extLst>
          </p:cNvPr>
          <p:cNvSpPr/>
          <p:nvPr/>
        </p:nvSpPr>
        <p:spPr>
          <a:xfrm>
            <a:off x="4200073" y="626247"/>
            <a:ext cx="4188829" cy="2194926"/>
          </a:xfrm>
          <a:prstGeom prst="down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0A4A7-987A-2AC2-A630-2706DE873450}"/>
              </a:ext>
            </a:extLst>
          </p:cNvPr>
          <p:cNvSpPr txBox="1"/>
          <p:nvPr/>
        </p:nvSpPr>
        <p:spPr>
          <a:xfrm>
            <a:off x="755098" y="3245190"/>
            <a:ext cx="292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</a:t>
            </a:r>
            <a:r>
              <a:rPr lang="en-US" b="1" dirty="0"/>
              <a:t>αρα</a:t>
            </a:r>
            <a:r>
              <a:rPr lang="en-US" b="1" dirty="0" err="1"/>
              <a:t>τηρήθηκε</a:t>
            </a:r>
            <a:r>
              <a:rPr lang="en-US" b="1" dirty="0"/>
              <a:t> </a:t>
            </a:r>
            <a:r>
              <a:rPr lang="en-US" b="1" dirty="0" err="1"/>
              <a:t>ισχυρή</a:t>
            </a:r>
            <a:r>
              <a:rPr lang="en-US" b="1" dirty="0"/>
              <a:t> </a:t>
            </a:r>
            <a:r>
              <a:rPr lang="en-US" b="1" dirty="0" err="1"/>
              <a:t>συσχέτιση</a:t>
            </a:r>
            <a:r>
              <a:rPr lang="en-US" b="1" dirty="0"/>
              <a:t> </a:t>
            </a:r>
            <a:r>
              <a:rPr lang="en-US" b="1" dirty="0" err="1"/>
              <a:t>μετ</a:t>
            </a:r>
            <a:r>
              <a:rPr lang="en-US" b="1" dirty="0"/>
              <a:t>αξύ του pm2.5 και των</a:t>
            </a:r>
            <a:r>
              <a:rPr lang="el-GR" b="1" dirty="0"/>
              <a:t> </a:t>
            </a:r>
            <a:r>
              <a:rPr lang="en-US" b="1" dirty="0"/>
              <a:t>DEWP , cbwd και </a:t>
            </a:r>
            <a:r>
              <a:rPr lang="en-US" b="1" dirty="0" err="1"/>
              <a:t>Iws</a:t>
            </a:r>
            <a:r>
              <a:rPr lang="el-GR" b="1" dirty="0"/>
              <a:t> σε ημερήσια δεδομένα</a:t>
            </a:r>
            <a:endParaRPr lang="en-US" b="1" dirty="0"/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2E743FAD-9D9E-2AE0-ABE5-B41284EE10DA}"/>
              </a:ext>
            </a:extLst>
          </p:cNvPr>
          <p:cNvSpPr/>
          <p:nvPr/>
        </p:nvSpPr>
        <p:spPr>
          <a:xfrm>
            <a:off x="3678865" y="2867880"/>
            <a:ext cx="3848438" cy="1441850"/>
          </a:xfrm>
          <a:prstGeom prst="left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E20EF-8179-0871-FAD5-8DB0DF9E467E}"/>
              </a:ext>
            </a:extLst>
          </p:cNvPr>
          <p:cNvSpPr txBox="1"/>
          <p:nvPr/>
        </p:nvSpPr>
        <p:spPr>
          <a:xfrm>
            <a:off x="304669" y="260107"/>
            <a:ext cx="764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Παραδείγματα Έλλειψης Συσχέτισης μεταξύ Μεταβλητών (Μήνας, Ώρα)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D941B-E488-D353-EDBB-435EBE08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9" y="1066798"/>
            <a:ext cx="3972870" cy="3461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521AE-2233-395E-3F86-EA5D00BC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287" y="1066797"/>
            <a:ext cx="4013585" cy="34616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>
          <a:extLst>
            <a:ext uri="{FF2B5EF4-FFF2-40B4-BE49-F238E27FC236}">
              <a16:creationId xmlns:a16="http://schemas.microsoft.com/office/drawing/2014/main" id="{467998B6-3F55-E883-AD6C-155DA978D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516CA-6CEB-6171-B15C-29605D735A70}"/>
              </a:ext>
            </a:extLst>
          </p:cNvPr>
          <p:cNvSpPr txBox="1"/>
          <p:nvPr/>
        </p:nvSpPr>
        <p:spPr>
          <a:xfrm>
            <a:off x="312916" y="272684"/>
            <a:ext cx="6062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Παραδείγματα Συσχέτισης μεταξύ Μεταβλητών (Ημέρα)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2B56B-EA09-ABF8-52F0-03CE81FB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6" y="946883"/>
            <a:ext cx="3956007" cy="3414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A134-4E5D-1274-C87C-0970A6378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307" y="946883"/>
            <a:ext cx="3997777" cy="34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9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D0206DCC-C46F-2389-F0D6-C5D4C621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30402030-573C-1EB3-27E5-8B03E72AAA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</a:t>
            </a:r>
            <a:endParaRPr dirty="0"/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8FCAE6F4-948F-6C54-3E9D-9F1725203D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02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1D86A-92D3-5F8D-0161-C7549C7F72C5}"/>
              </a:ext>
            </a:extLst>
          </p:cNvPr>
          <p:cNvSpPr txBox="1"/>
          <p:nvPr/>
        </p:nvSpPr>
        <p:spPr>
          <a:xfrm>
            <a:off x="283601" y="281852"/>
            <a:ext cx="879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</a:t>
            </a:r>
            <a:r>
              <a:rPr lang="el-GR" b="1" dirty="0"/>
              <a:t>1</a:t>
            </a:r>
            <a:r>
              <a:rPr lang="en-US" b="1" dirty="0"/>
              <a:t>: Καθυστερήσεις </a:t>
            </a:r>
            <a:r>
              <a:rPr lang="el-GR" b="1" dirty="0"/>
              <a:t>2</a:t>
            </a:r>
            <a:r>
              <a:rPr lang="en-US" b="1" dirty="0"/>
              <a:t> </a:t>
            </a:r>
            <a:r>
              <a:rPr lang="el-GR" b="1" dirty="0"/>
              <a:t>Ημερών</a:t>
            </a:r>
            <a:r>
              <a:rPr lang="en-US" b="1" dirty="0"/>
              <a:t> για τις Βασικές Μεταβλητές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50978-8ABE-C351-A0C4-C8CAF52D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2" y="589629"/>
            <a:ext cx="5831419" cy="169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99901-B427-6E20-A540-22E33DCA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95" y="2331338"/>
            <a:ext cx="3090133" cy="276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67439-FCB6-D123-3AC7-04E93DE2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63" y="2324900"/>
            <a:ext cx="2960400" cy="25744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>
          <a:extLst>
            <a:ext uri="{FF2B5EF4-FFF2-40B4-BE49-F238E27FC236}">
              <a16:creationId xmlns:a16="http://schemas.microsoft.com/office/drawing/2014/main" id="{BBE9BF29-96EE-8DA9-A635-3C55A465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D671FD-9D23-A316-36F0-EF27B63929CB}"/>
              </a:ext>
            </a:extLst>
          </p:cNvPr>
          <p:cNvSpPr txBox="1"/>
          <p:nvPr/>
        </p:nvSpPr>
        <p:spPr>
          <a:xfrm>
            <a:off x="283601" y="281852"/>
            <a:ext cx="879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</a:t>
            </a:r>
            <a:r>
              <a:rPr lang="el-GR" b="1" dirty="0"/>
              <a:t>2</a:t>
            </a:r>
            <a:r>
              <a:rPr lang="en-US" b="1" dirty="0"/>
              <a:t>: Κα</a:t>
            </a:r>
            <a:r>
              <a:rPr lang="en-US" b="1" dirty="0" err="1"/>
              <a:t>θυστερήσεις</a:t>
            </a:r>
            <a:r>
              <a:rPr lang="en-US" b="1" dirty="0"/>
              <a:t> </a:t>
            </a:r>
            <a:r>
              <a:rPr lang="el-GR" b="1" dirty="0"/>
              <a:t>10</a:t>
            </a:r>
            <a:r>
              <a:rPr lang="en-US" b="1" dirty="0"/>
              <a:t> </a:t>
            </a:r>
            <a:r>
              <a:rPr lang="el-GR" b="1" dirty="0"/>
              <a:t>Ημερών</a:t>
            </a:r>
            <a:r>
              <a:rPr lang="en-US" b="1" dirty="0"/>
              <a:t> για τις Βασικές Μεταβλητές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7245-2E06-C55F-BF6E-A5E8A340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8" y="589629"/>
            <a:ext cx="5776174" cy="1804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DED7B-A859-5CE9-5AC8-FB9C49A4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67" y="2313103"/>
            <a:ext cx="3159719" cy="2706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B9311-9B1F-5817-8153-8AC5C0E9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986" y="2316715"/>
            <a:ext cx="2987249" cy="25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ΣΑΣ ΕΥΧΑΡΙΣΥΟΜΕ!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CCE85-6553-C55F-5EEF-C3D5F6220F99}"/>
              </a:ext>
            </a:extLst>
          </p:cNvPr>
          <p:cNvSpPr txBox="1"/>
          <p:nvPr/>
        </p:nvSpPr>
        <p:spPr>
          <a:xfrm>
            <a:off x="537408" y="525638"/>
            <a:ext cx="8069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Περιγραφή Προβλήματος</a:t>
            </a:r>
            <a:endParaRPr lang="en-US" b="1" dirty="0"/>
          </a:p>
          <a:p>
            <a:r>
              <a:rPr lang="el-GR" dirty="0"/>
              <a:t>Χρήση ωριαίων μετρήσεων από διάφορες μεταβλητές, όπως θερμοκρασία, ατμοσφαιρική πίεση, ταχύτητα και κατεύθυνση ανέμου </a:t>
            </a:r>
            <a:r>
              <a:rPr lang="el-GR" dirty="0" err="1"/>
              <a:t>κ.α</a:t>
            </a:r>
            <a:r>
              <a:rPr lang="el-GR" dirty="0"/>
              <a:t>, για πρόβλεψη της συγκέντρωσης PM2.5 (Σωματίδια με διάμετρο &lt; 2.5 μ</a:t>
            </a:r>
            <a:r>
              <a:rPr lang="en-US" dirty="0"/>
              <a:t>m.</a:t>
            </a:r>
            <a:r>
              <a:rPr lang="el-G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475F9-755B-8BEC-9046-FE9856F21188}"/>
              </a:ext>
            </a:extLst>
          </p:cNvPr>
          <p:cNvSpPr txBox="1"/>
          <p:nvPr/>
        </p:nvSpPr>
        <p:spPr>
          <a:xfrm>
            <a:off x="537408" y="2564156"/>
            <a:ext cx="4563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/>
              <a:t>year, month, day, hour: </a:t>
            </a:r>
            <a:r>
              <a:rPr lang="el-GR"/>
              <a:t>Χρονικές μεταβλητές</a:t>
            </a:r>
            <a:endParaRPr lang="en-US"/>
          </a:p>
          <a:p>
            <a:r>
              <a:rPr lang="el-GR" b="1"/>
              <a:t>pm2.5: </a:t>
            </a:r>
            <a:r>
              <a:rPr lang="el-GR"/>
              <a:t>Η συγκέντρωση PM2.5 (σε µg/m3</a:t>
            </a:r>
            <a:r>
              <a:rPr lang="en-US"/>
              <a:t>)</a:t>
            </a:r>
          </a:p>
          <a:p>
            <a:r>
              <a:rPr lang="el-GR" b="1"/>
              <a:t>DEWP: </a:t>
            </a:r>
            <a:r>
              <a:rPr lang="el-GR"/>
              <a:t>Σημείο δρόσου (σε ◦C)</a:t>
            </a:r>
            <a:r>
              <a:rPr lang="en-US"/>
              <a:t> </a:t>
            </a:r>
          </a:p>
          <a:p>
            <a:r>
              <a:rPr lang="el-GR" b="1"/>
              <a:t>TEMP: </a:t>
            </a:r>
            <a:r>
              <a:rPr lang="el-GR"/>
              <a:t>Θερμοκρασία (σε ◦C)</a:t>
            </a:r>
            <a:endParaRPr lang="en-US"/>
          </a:p>
          <a:p>
            <a:r>
              <a:rPr lang="el-GR" b="1"/>
              <a:t>PRES: </a:t>
            </a:r>
            <a:r>
              <a:rPr lang="el-GR"/>
              <a:t>Ατμοσφαιρική πίεση (σε hPa) </a:t>
            </a:r>
            <a:endParaRPr lang="en-US"/>
          </a:p>
          <a:p>
            <a:r>
              <a:rPr lang="el-GR" b="1"/>
              <a:t>cbwd: </a:t>
            </a:r>
            <a:r>
              <a:rPr lang="el-GR"/>
              <a:t>Συνδυαστική κατεύθυνση ανέμου </a:t>
            </a:r>
            <a:endParaRPr lang="en-US"/>
          </a:p>
          <a:p>
            <a:r>
              <a:rPr lang="el-GR" b="1"/>
              <a:t>Iws: </a:t>
            </a:r>
            <a:r>
              <a:rPr lang="el-GR"/>
              <a:t>Συσσωρευμένη ταχύτητα ανέμου (σε m/s)</a:t>
            </a:r>
            <a:endParaRPr lang="en-US"/>
          </a:p>
          <a:p>
            <a:r>
              <a:rPr lang="el-GR" b="1"/>
              <a:t>Is: </a:t>
            </a:r>
            <a:r>
              <a:rPr lang="el-GR"/>
              <a:t>Συσσωρευμένες ώρες χιονιού</a:t>
            </a:r>
            <a:endParaRPr lang="en-US"/>
          </a:p>
          <a:p>
            <a:r>
              <a:rPr lang="el-GR" b="1"/>
              <a:t>Ir: </a:t>
            </a:r>
            <a:r>
              <a:rPr lang="el-GR"/>
              <a:t>Συσσωρευμένες ώρες βροχής.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5C8F9-F4E2-3F15-FE98-4EF4F4487403}"/>
              </a:ext>
            </a:extLst>
          </p:cNvPr>
          <p:cNvSpPr txBox="1"/>
          <p:nvPr/>
        </p:nvSpPr>
        <p:spPr>
          <a:xfrm>
            <a:off x="2118819" y="2194824"/>
            <a:ext cx="1098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4B59A11-04A0-9C30-6296-6EA1FD0DB8D6}"/>
              </a:ext>
            </a:extLst>
          </p:cNvPr>
          <p:cNvSpPr txBox="1"/>
          <p:nvPr/>
        </p:nvSpPr>
        <p:spPr>
          <a:xfrm>
            <a:off x="339970" y="335625"/>
            <a:ext cx="8054091" cy="138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Κατασκευή Χαρακτηριστικών </a:t>
            </a:r>
          </a:p>
          <a:p>
            <a:r>
              <a:rPr lang="el-GR" dirty="0"/>
              <a:t>Αφού έγινε ένας αρχικός καθαρισμός των δεδομένων, δημιουργήθηκαν νέα χαρακτηριστικά (από υπάρχοντα) για την ενίσχυση της προβλεπτικής ισχύος. </a:t>
            </a:r>
          </a:p>
          <a:p>
            <a:r>
              <a:rPr lang="el-GR" dirty="0"/>
              <a:t>• Προστέθηκαν καθυστερημένες τιμές του PM2.5 για την αποτύπωση χρονικών εξαρτήσεων. </a:t>
            </a:r>
          </a:p>
          <a:p>
            <a:r>
              <a:rPr lang="el-GR" dirty="0"/>
              <a:t>• Χρησιμοποιήθηκε κυκλική κωδικοποίηση για χρονικά χαρακτηριστικά όπως η ώρα, η ημέρα και ο μήνας για την αποτύπωση περιοδικών προτύπων.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C39897-C651-8F79-773E-7E435EDB3F68}"/>
              </a:ext>
            </a:extLst>
          </p:cNvPr>
          <p:cNvSpPr txBox="1"/>
          <p:nvPr/>
        </p:nvSpPr>
        <p:spPr>
          <a:xfrm>
            <a:off x="407242" y="2274614"/>
            <a:ext cx="4026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l-GR" b="1" dirty="0"/>
              <a:t>Βασικά Χαρακτηριστικά: </a:t>
            </a:r>
            <a:r>
              <a:rPr lang="en-US" dirty="0"/>
              <a:t>month, day, hour, pm2.5, DEWP, TEMP, PRES, </a:t>
            </a:r>
            <a:r>
              <a:rPr lang="en-US" dirty="0" err="1"/>
              <a:t>cbwd</a:t>
            </a:r>
            <a:r>
              <a:rPr lang="en-US" dirty="0"/>
              <a:t>, </a:t>
            </a:r>
            <a:r>
              <a:rPr lang="en-US" dirty="0" err="1"/>
              <a:t>Iws</a:t>
            </a:r>
            <a:r>
              <a:rPr lang="en-US" dirty="0"/>
              <a:t>, Is, Ir. 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l-GR" b="1" dirty="0"/>
              <a:t>Κυκλική Κωδικοποίηση: </a:t>
            </a:r>
            <a:r>
              <a:rPr lang="el-GR" dirty="0"/>
              <a:t>Τα βασικά χαρακτηριστικά μαζί με </a:t>
            </a:r>
            <a:r>
              <a:rPr lang="en-US" dirty="0" err="1"/>
              <a:t>hour_sin</a:t>
            </a:r>
            <a:r>
              <a:rPr lang="en-US" dirty="0"/>
              <a:t>, </a:t>
            </a:r>
            <a:r>
              <a:rPr lang="en-US" dirty="0" err="1"/>
              <a:t>hour_cos</a:t>
            </a:r>
            <a:r>
              <a:rPr lang="en-US" dirty="0"/>
              <a:t>, </a:t>
            </a:r>
            <a:r>
              <a:rPr lang="en-US" dirty="0" err="1"/>
              <a:t>month_sin</a:t>
            </a:r>
            <a:r>
              <a:rPr lang="en-US" dirty="0"/>
              <a:t>, </a:t>
            </a:r>
            <a:r>
              <a:rPr lang="en-US" dirty="0" err="1"/>
              <a:t>month_cos</a:t>
            </a:r>
            <a:r>
              <a:rPr lang="en-US" dirty="0"/>
              <a:t>, </a:t>
            </a:r>
            <a:r>
              <a:rPr lang="en-US" dirty="0" err="1"/>
              <a:t>day_sin</a:t>
            </a:r>
            <a:r>
              <a:rPr lang="en-US" dirty="0"/>
              <a:t>, </a:t>
            </a:r>
            <a:r>
              <a:rPr lang="en-US" dirty="0" err="1"/>
              <a:t>day_cos</a:t>
            </a:r>
            <a:r>
              <a:rPr lang="en-US" dirty="0"/>
              <a:t>. 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l-GR" b="1" dirty="0"/>
              <a:t>Κυκλική Κωδικοποίηση και </a:t>
            </a:r>
            <a:r>
              <a:rPr lang="en-US" b="1" dirty="0"/>
              <a:t>Lags: </a:t>
            </a:r>
            <a:r>
              <a:rPr lang="el-GR" dirty="0"/>
              <a:t>Τα χαρακτηριστικά του (2) μαζί με καθυστερήσεις (</a:t>
            </a:r>
            <a:r>
              <a:rPr lang="en-US" dirty="0"/>
              <a:t>lags) 1 </a:t>
            </a:r>
            <a:r>
              <a:rPr lang="el-GR" dirty="0"/>
              <a:t>ώρας και 2 ωρών για όλες τις μεταβλητές.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0E9F35-3B57-6B7A-1BCC-C0FE9B2E1CB0}"/>
              </a:ext>
            </a:extLst>
          </p:cNvPr>
          <p:cNvSpPr txBox="1"/>
          <p:nvPr/>
        </p:nvSpPr>
        <p:spPr>
          <a:xfrm>
            <a:off x="4836115" y="2330390"/>
            <a:ext cx="4026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l-GR" b="1" dirty="0"/>
              <a:t>Προηγμένα </a:t>
            </a:r>
            <a:r>
              <a:rPr lang="el-GR" b="1" dirty="0" err="1"/>
              <a:t>Lags</a:t>
            </a:r>
            <a:r>
              <a:rPr lang="el-GR" b="1" dirty="0"/>
              <a:t>: </a:t>
            </a:r>
            <a:r>
              <a:rPr lang="el-GR" dirty="0"/>
              <a:t>Τα χαρακτηριστικά του (3) μαζί με καθυστερήσεις 3-4 ωρών για όλες τις μεταβλητές.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l-GR" b="1" dirty="0"/>
              <a:t>Μέσοι Όροι και Αποκλίσεις: </a:t>
            </a:r>
            <a:r>
              <a:rPr lang="el-GR" dirty="0"/>
              <a:t>Τα χαρακτηριστικά του (2) μαζί με μέσους όρους και αποκλίσεις 6 και 24 ωρών για όλες τις μεταβλητές.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l-GR" b="1" dirty="0"/>
              <a:t>Πολλαπλά </a:t>
            </a:r>
            <a:r>
              <a:rPr lang="el-GR" b="1" dirty="0" err="1"/>
              <a:t>Lags</a:t>
            </a:r>
            <a:r>
              <a:rPr lang="el-GR" b="1" dirty="0"/>
              <a:t>: </a:t>
            </a:r>
            <a:r>
              <a:rPr lang="el-GR" dirty="0"/>
              <a:t>Κυκλική κωδικοποίηση μαζί με καθυστερήσεις 10 ωρών για τις πιο σημαντικές μεταβλητές.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2755F1-52B5-2BB8-5FEE-8BBFFA25775B}"/>
              </a:ext>
            </a:extLst>
          </p:cNvPr>
          <p:cNvSpPr txBox="1"/>
          <p:nvPr/>
        </p:nvSpPr>
        <p:spPr>
          <a:xfrm>
            <a:off x="3978889" y="1816336"/>
            <a:ext cx="14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Πειράματα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">
            <a:extLst>
              <a:ext uri="{FF2B5EF4-FFF2-40B4-BE49-F238E27FC236}">
                <a16:creationId xmlns:a16="http://schemas.microsoft.com/office/drawing/2014/main" id="{AAB92428-2CE2-031B-54B6-0F3B657A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6" y="524864"/>
            <a:ext cx="5613565" cy="2783625"/>
          </a:xfrm>
          <a:prstGeom prst="rect">
            <a:avLst/>
          </a:prstGeom>
        </p:spPr>
      </p:pic>
      <p:pic>
        <p:nvPicPr>
          <p:cNvPr id="17" name="Εικόνα 2">
            <a:extLst>
              <a:ext uri="{FF2B5EF4-FFF2-40B4-BE49-F238E27FC236}">
                <a16:creationId xmlns:a16="http://schemas.microsoft.com/office/drawing/2014/main" id="{3B0A8637-E95A-435A-99A5-B5ECC355D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869" y="524864"/>
            <a:ext cx="2811344" cy="2920235"/>
          </a:xfrm>
          <a:prstGeom prst="rect">
            <a:avLst/>
          </a:prstGeom>
        </p:spPr>
      </p:pic>
      <p:pic>
        <p:nvPicPr>
          <p:cNvPr id="18" name="Εικόνα 3">
            <a:extLst>
              <a:ext uri="{FF2B5EF4-FFF2-40B4-BE49-F238E27FC236}">
                <a16:creationId xmlns:a16="http://schemas.microsoft.com/office/drawing/2014/main" id="{FE25E4DF-3361-DFEF-99FC-F2765AE83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04" y="3310048"/>
            <a:ext cx="2004613" cy="1794532"/>
          </a:xfrm>
          <a:prstGeom prst="rect">
            <a:avLst/>
          </a:prstGeom>
        </p:spPr>
      </p:pic>
      <p:pic>
        <p:nvPicPr>
          <p:cNvPr id="19" name="Εικόνα 5">
            <a:extLst>
              <a:ext uri="{FF2B5EF4-FFF2-40B4-BE49-F238E27FC236}">
                <a16:creationId xmlns:a16="http://schemas.microsoft.com/office/drawing/2014/main" id="{8DEBBB8C-FF63-4DEF-275A-6A6DF718D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235" y="3289808"/>
            <a:ext cx="2213634" cy="18350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E5CD92-4538-79B8-8B17-76248220B2F8}"/>
              </a:ext>
            </a:extLst>
          </p:cNvPr>
          <p:cNvSpPr txBox="1"/>
          <p:nvPr/>
        </p:nvSpPr>
        <p:spPr>
          <a:xfrm>
            <a:off x="394704" y="217087"/>
            <a:ext cx="2914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/>
              <a:t>Πείραμα 1: Βασικά Δεδομένα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8627F-49F4-72C8-7DCA-1E5B15638C7D}"/>
              </a:ext>
            </a:extLst>
          </p:cNvPr>
          <p:cNvSpPr txBox="1"/>
          <p:nvPr/>
        </p:nvSpPr>
        <p:spPr>
          <a:xfrm>
            <a:off x="427980" y="214095"/>
            <a:ext cx="4652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2: Κυκλική Κωδικοποίηση Χρόνου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582E-3FD8-327C-7D96-4A89D63DC3EE}"/>
              </a:ext>
            </a:extLst>
          </p:cNvPr>
          <p:cNvSpPr txBox="1"/>
          <p:nvPr/>
        </p:nvSpPr>
        <p:spPr>
          <a:xfrm>
            <a:off x="427980" y="214095"/>
            <a:ext cx="4652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2: Κυκλική Κωδικοποίηση Χρόνου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EDC49-486F-11CB-90BA-60705D71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5" y="583427"/>
            <a:ext cx="4601442" cy="25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65A97-163F-26AB-2815-190BFB92D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5" y="3116544"/>
            <a:ext cx="2181859" cy="1879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5F8CA1-8709-E7A0-35F6-F664CF14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645" y="3116544"/>
            <a:ext cx="2366404" cy="1879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58364-00E3-FC62-B583-7FB36A4DB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505" y="561682"/>
            <a:ext cx="3660823" cy="40201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20CE15AC-C2BA-AC19-3532-435F8E4F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FAF34-09F0-3907-FA3A-26084B15E077}"/>
              </a:ext>
            </a:extLst>
          </p:cNvPr>
          <p:cNvSpPr txBox="1"/>
          <p:nvPr/>
        </p:nvSpPr>
        <p:spPr>
          <a:xfrm>
            <a:off x="269850" y="226850"/>
            <a:ext cx="687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3: Κυκλική Κωδικοποίηση Χρόνου με Καθυστερήσεις 1 και 2 Ωρών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9AD88-8067-5F72-F678-CDEC0B6B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69" y="608570"/>
            <a:ext cx="4648513" cy="2620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85DE5-75E0-3CB6-6ACB-586B760E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69" y="3641237"/>
            <a:ext cx="4412986" cy="1005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DDD8D-CF8D-D9EF-D774-8AAB71820195}"/>
              </a:ext>
            </a:extLst>
          </p:cNvPr>
          <p:cNvSpPr txBox="1"/>
          <p:nvPr/>
        </p:nvSpPr>
        <p:spPr>
          <a:xfrm>
            <a:off x="269850" y="3228640"/>
            <a:ext cx="7003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/>
              <a:t>Πείρ</a:t>
            </a:r>
            <a:r>
              <a:rPr lang="en-US" sz="1200" b="1" dirty="0"/>
              <a:t>αμα 4: Κυκλική Κωδικοποίηση Χρόνου με Καθυστερήσεις 1, 2, 3 και 4 Ωρών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93C46-3821-9F8F-7372-CFFC703A9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386" y="455997"/>
            <a:ext cx="2367387" cy="2772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437D9-9443-EB20-394E-DC26A5AF3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212" y="3505639"/>
            <a:ext cx="1510145" cy="1610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67E24-5121-13D2-54A1-AA8063AD3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796" y="3228640"/>
            <a:ext cx="2186935" cy="18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DD5FDB32-CB7A-4CC9-0FD8-5823B27AF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B9056-1CE1-6368-21C0-DF102750F98D}"/>
              </a:ext>
            </a:extLst>
          </p:cNvPr>
          <p:cNvSpPr txBox="1"/>
          <p:nvPr/>
        </p:nvSpPr>
        <p:spPr>
          <a:xfrm>
            <a:off x="352354" y="309353"/>
            <a:ext cx="6720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5: Κυκλική Κωδικοποίηση Χρόνου με Μέσους Όρους και Αποκλίσεις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5C98A-3069-7029-5A18-59EAA5B4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" y="549197"/>
            <a:ext cx="5083242" cy="287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52BCB1-C36D-B595-A399-9680031A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4" y="3428055"/>
            <a:ext cx="1963833" cy="1690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95980-A138-C228-120A-67CDCBE2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166" y="3428055"/>
            <a:ext cx="2159780" cy="1715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4FC1ED-8A73-855F-BD09-21E3D9F0A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470" y="569034"/>
            <a:ext cx="3134426" cy="33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527AC893-3231-937E-4343-573DC4CF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4880FE-9B9D-5FE6-EB0C-931688AACAA4}"/>
              </a:ext>
            </a:extLst>
          </p:cNvPr>
          <p:cNvSpPr txBox="1"/>
          <p:nvPr/>
        </p:nvSpPr>
        <p:spPr>
          <a:xfrm>
            <a:off x="283601" y="281852"/>
            <a:ext cx="879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Πείρ</a:t>
            </a:r>
            <a:r>
              <a:rPr lang="en-US" b="1" dirty="0"/>
              <a:t>αμα 6: Κυκλική Κωδικοποίηση Χρόνου με Καθυστερήσεις 10 Ωρών για τις Βασικές Μεταβλητές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7B706-47DD-2FFC-659A-7963484C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2" y="589630"/>
            <a:ext cx="4773307" cy="267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59365-F06A-09C3-E20D-C66CBFD35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19" y="3265812"/>
            <a:ext cx="2101037" cy="1877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BD8CD6-17F3-6158-AF8E-F98963C1A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7" y="3265812"/>
            <a:ext cx="1974976" cy="1821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186AB-E55D-1D7F-7464-303F5F003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028" y="634553"/>
            <a:ext cx="3409953" cy="37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791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506</Words>
  <Application>Microsoft Office PowerPoint</Application>
  <PresentationFormat>On-screen Show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</vt:lpstr>
      <vt:lpstr>Figtree Black</vt:lpstr>
      <vt:lpstr>Arial</vt:lpstr>
      <vt:lpstr>Hanken Grotesk</vt:lpstr>
      <vt:lpstr>Elegant Black &amp; White Thesis Defense by Slidesgo</vt:lpstr>
      <vt:lpstr>Πρόβλεψη Ποιότητας Αέρα στο Πεκίνο</vt:lpstr>
      <vt:lpstr>PowerPoint Presentation</vt:lpstr>
      <vt:lpstr>PowerPoint Presentation</vt:lpstr>
      <vt:lpstr>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</vt:lpstr>
      <vt:lpstr>PowerPoint Presentation</vt:lpstr>
      <vt:lpstr>PowerPoint Presentation</vt:lpstr>
      <vt:lpstr>ΣΑΣ ΕΥΧΑΡΙΣΥΟΜΕ!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Apostolos Varelas</dc:creator>
  <cp:lastModifiedBy>Apostolos Varelas</cp:lastModifiedBy>
  <cp:revision>6</cp:revision>
  <dcterms:modified xsi:type="dcterms:W3CDTF">2025-02-12T15:28:39Z</dcterms:modified>
</cp:coreProperties>
</file>